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61" d="100"/>
          <a:sy n="61" d="100"/>
        </p:scale>
        <p:origin x="7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2/3/2023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2/3/2023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2/3/2023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1718-E6EF-44DA-B86B-626EFD62505D}"/>
              </a:ext>
            </a:extLst>
          </p:cNvPr>
          <p:cNvSpPr>
            <a:spLocks noGrp="1"/>
          </p:cNvSpPr>
          <p:nvPr>
            <p:ph type="ctrTitle"/>
          </p:nvPr>
        </p:nvSpPr>
        <p:spPr/>
        <p:txBody>
          <a:bodyPr>
            <a:normAutofit fontScale="90000"/>
          </a:bodyPr>
          <a:lstStyle/>
          <a:p>
            <a:r>
              <a:rPr lang="en-US" dirty="0"/>
              <a:t>Recommendation system for Energy sustainable TV set using collaborative filtering</a:t>
            </a:r>
            <a:endParaRPr lang="en-IN" dirty="0"/>
          </a:p>
        </p:txBody>
      </p:sp>
      <p:sp>
        <p:nvSpPr>
          <p:cNvPr id="3" name="Subtitle 2">
            <a:extLst>
              <a:ext uri="{FF2B5EF4-FFF2-40B4-BE49-F238E27FC236}">
                <a16:creationId xmlns:a16="http://schemas.microsoft.com/office/drawing/2014/main" id="{559F511A-A000-4300-B00A-7A49B1EE4338}"/>
              </a:ext>
            </a:extLst>
          </p:cNvPr>
          <p:cNvSpPr>
            <a:spLocks noGrp="1"/>
          </p:cNvSpPr>
          <p:nvPr>
            <p:ph type="subTitle" idx="1"/>
          </p:nvPr>
        </p:nvSpPr>
        <p:spPr/>
        <p:txBody>
          <a:bodyPr>
            <a:normAutofit/>
          </a:bodyPr>
          <a:lstStyle/>
          <a:p>
            <a:r>
              <a:rPr lang="en-US" dirty="0"/>
              <a:t>Theme: Digital Energy and Supply Chain </a:t>
            </a:r>
            <a:endParaRPr lang="en-IN" dirty="0"/>
          </a:p>
        </p:txBody>
      </p:sp>
    </p:spTree>
    <p:extLst>
      <p:ext uri="{BB962C8B-B14F-4D97-AF65-F5344CB8AC3E}">
        <p14:creationId xmlns:p14="http://schemas.microsoft.com/office/powerpoint/2010/main" val="679214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6B1F7-5712-45C8-A481-92DC19E7E0B3}"/>
              </a:ext>
            </a:extLst>
          </p:cNvPr>
          <p:cNvCxnSpPr/>
          <p:nvPr/>
        </p:nvCxnSpPr>
        <p:spPr>
          <a:xfrm>
            <a:off x="425665" y="993228"/>
            <a:ext cx="11351172"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E00FEF3-33F4-4803-961E-16AAC6BC3C74}"/>
              </a:ext>
            </a:extLst>
          </p:cNvPr>
          <p:cNvSpPr txBox="1"/>
          <p:nvPr/>
        </p:nvSpPr>
        <p:spPr>
          <a:xfrm>
            <a:off x="614855" y="331076"/>
            <a:ext cx="5481145" cy="400110"/>
          </a:xfrm>
          <a:prstGeom prst="rect">
            <a:avLst/>
          </a:prstGeom>
          <a:noFill/>
        </p:spPr>
        <p:txBody>
          <a:bodyPr wrap="square" rtlCol="0">
            <a:spAutoFit/>
          </a:bodyPr>
          <a:lstStyle/>
          <a:p>
            <a:r>
              <a:rPr lang="en-US" sz="2000" b="1" dirty="0">
                <a:latin typeface="+mj-lt"/>
              </a:rPr>
              <a:t>Future Application :</a:t>
            </a:r>
            <a:endParaRPr lang="en-IN" sz="2000" b="1" dirty="0">
              <a:latin typeface="+mj-lt"/>
            </a:endParaRPr>
          </a:p>
        </p:txBody>
      </p:sp>
      <p:sp>
        <p:nvSpPr>
          <p:cNvPr id="5" name="TextBox 4">
            <a:extLst>
              <a:ext uri="{FF2B5EF4-FFF2-40B4-BE49-F238E27FC236}">
                <a16:creationId xmlns:a16="http://schemas.microsoft.com/office/drawing/2014/main" id="{DD29EBA1-F6E2-4CA1-BB75-442490CD870D}"/>
              </a:ext>
            </a:extLst>
          </p:cNvPr>
          <p:cNvSpPr txBox="1"/>
          <p:nvPr/>
        </p:nvSpPr>
        <p:spPr>
          <a:xfrm>
            <a:off x="299544" y="1340067"/>
            <a:ext cx="1202909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LED TV recommendation system using collaborative filtering has a lot of potential for future applications. For example, it could be extended to make recommendations for other electronics products, such as smartphones, laptops, and gaming consoles. Additionally, the recommendation system could be enhanced by incorporating other factors, such as demographics, location, and purchase history, to make more accurate recommendations.</a:t>
            </a:r>
          </a:p>
          <a:p>
            <a:pPr marL="285750" indent="-285750">
              <a:buFont typeface="Arial" panose="020B0604020202020204" pitchFamily="34" charset="0"/>
              <a:buChar char="•"/>
            </a:pPr>
            <a:r>
              <a:rPr lang="en-US" dirty="0"/>
              <a:t>Another potential application of the recommendation system is in the field of energy management. By analyzing the electric bill and hours per day of use of different users, the recommendation system could provide insights into energy consumption patterns and suggest ways to reduce</a:t>
            </a:r>
            <a:endParaRPr lang="en-IN" dirty="0"/>
          </a:p>
        </p:txBody>
      </p:sp>
    </p:spTree>
    <p:extLst>
      <p:ext uri="{BB962C8B-B14F-4D97-AF65-F5344CB8AC3E}">
        <p14:creationId xmlns:p14="http://schemas.microsoft.com/office/powerpoint/2010/main" val="13116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3588-1A12-4C72-9E33-C17D204F0436}"/>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12105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CED2-38E6-4052-8578-3D57D86ECECA}"/>
              </a:ext>
            </a:extLst>
          </p:cNvPr>
          <p:cNvSpPr>
            <a:spLocks noGrp="1"/>
          </p:cNvSpPr>
          <p:nvPr>
            <p:ph type="title"/>
          </p:nvPr>
        </p:nvSpPr>
        <p:spPr/>
        <p:txBody>
          <a:bodyPr/>
          <a:lstStyle/>
          <a:p>
            <a:r>
              <a:rPr lang="en-US" dirty="0"/>
              <a:t>Data Driven Decision and Optimization for Energy Consumption </a:t>
            </a:r>
            <a:endParaRPr lang="en-IN" dirty="0"/>
          </a:p>
        </p:txBody>
      </p:sp>
      <p:pic>
        <p:nvPicPr>
          <p:cNvPr id="6" name="Picture Placeholder 5">
            <a:extLst>
              <a:ext uri="{FF2B5EF4-FFF2-40B4-BE49-F238E27FC236}">
                <a16:creationId xmlns:a16="http://schemas.microsoft.com/office/drawing/2014/main" id="{77386B05-0B9C-42E1-9D4A-2A98AA60AAEB}"/>
              </a:ext>
            </a:extLst>
          </p:cNvPr>
          <p:cNvPicPr>
            <a:picLocks noGrp="1" noChangeAspect="1"/>
          </p:cNvPicPr>
          <p:nvPr>
            <p:ph type="pic" idx="1"/>
          </p:nvPr>
        </p:nvPicPr>
        <p:blipFill>
          <a:blip r:embed="rId2"/>
          <a:srcRect t="19766" b="19766"/>
          <a:stretch>
            <a:fillRect/>
          </a:stretch>
        </p:blipFill>
        <p:spPr>
          <a:xfrm>
            <a:off x="0" y="0"/>
            <a:ext cx="12191985" cy="4915076"/>
          </a:xfrm>
        </p:spPr>
      </p:pic>
      <p:sp>
        <p:nvSpPr>
          <p:cNvPr id="4" name="Text Placeholder 3">
            <a:extLst>
              <a:ext uri="{FF2B5EF4-FFF2-40B4-BE49-F238E27FC236}">
                <a16:creationId xmlns:a16="http://schemas.microsoft.com/office/drawing/2014/main" id="{ECDDD55B-82C1-4F38-902C-F26DAE7D724D}"/>
              </a:ext>
            </a:extLst>
          </p:cNvPr>
          <p:cNvSpPr>
            <a:spLocks noGrp="1"/>
          </p:cNvSpPr>
          <p:nvPr>
            <p:ph type="body" sz="half" idx="2"/>
          </p:nvPr>
        </p:nvSpPr>
        <p:spPr/>
        <p:txBody>
          <a:bodyPr>
            <a:normAutofit lnSpcReduction="10000"/>
          </a:bodyPr>
          <a:lstStyle/>
          <a:p>
            <a:r>
              <a:rPr lang="en-US" dirty="0"/>
              <a:t>With the Data kicking in into out energy supply chain , there is a huge opportunity to optimize its consumption and comparison with the renewable alternatives. A data- driven tool to analyze and inform the public about shifting to new alternatives is much needed at this hour</a:t>
            </a:r>
            <a:endParaRPr lang="en-IN" dirty="0"/>
          </a:p>
        </p:txBody>
      </p:sp>
    </p:spTree>
    <p:extLst>
      <p:ext uri="{BB962C8B-B14F-4D97-AF65-F5344CB8AC3E}">
        <p14:creationId xmlns:p14="http://schemas.microsoft.com/office/powerpoint/2010/main" val="33843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3A86-5073-4AFC-B8D3-AA474490FEAF}"/>
              </a:ext>
            </a:extLst>
          </p:cNvPr>
          <p:cNvSpPr>
            <a:spLocks noGrp="1"/>
          </p:cNvSpPr>
          <p:nvPr>
            <p:ph type="title"/>
          </p:nvPr>
        </p:nvSpPr>
        <p:spPr/>
        <p:txBody>
          <a:bodyPr/>
          <a:lstStyle/>
          <a:p>
            <a:r>
              <a:rPr lang="en-US" dirty="0"/>
              <a:t>		Addressing the problem</a:t>
            </a:r>
            <a:endParaRPr lang="en-IN" dirty="0"/>
          </a:p>
        </p:txBody>
      </p:sp>
      <p:sp>
        <p:nvSpPr>
          <p:cNvPr id="3" name="Content Placeholder 2">
            <a:extLst>
              <a:ext uri="{FF2B5EF4-FFF2-40B4-BE49-F238E27FC236}">
                <a16:creationId xmlns:a16="http://schemas.microsoft.com/office/drawing/2014/main" id="{91BB915B-A9B3-4279-87A4-A7904A6600F4}"/>
              </a:ext>
            </a:extLst>
          </p:cNvPr>
          <p:cNvSpPr>
            <a:spLocks noGrp="1"/>
          </p:cNvSpPr>
          <p:nvPr>
            <p:ph idx="1"/>
          </p:nvPr>
        </p:nvSpPr>
        <p:spPr/>
        <p:txBody>
          <a:bodyPr/>
          <a:lstStyle/>
          <a:p>
            <a:r>
              <a:rPr lang="en-US" dirty="0"/>
              <a:t>Energy is fundamental for socio-economic development. </a:t>
            </a:r>
          </a:p>
          <a:p>
            <a:pPr marL="0" indent="0">
              <a:buNone/>
            </a:pPr>
            <a:r>
              <a:rPr lang="en-US" dirty="0"/>
              <a:t> The availability of and access to energy and energy sources are particularly essential to poverty  reduction and further improvements in standard of living. </a:t>
            </a:r>
          </a:p>
          <a:p>
            <a:r>
              <a:rPr lang="en-US" dirty="0"/>
              <a:t>However, at the same time, with the constantly increasing demand for energy, there are growing concerns about the sustainability and reliability of current production and consumption patterns and the impact of the use of fossil fuel on the environment</a:t>
            </a:r>
            <a:endParaRPr lang="en-IN" dirty="0"/>
          </a:p>
        </p:txBody>
      </p:sp>
    </p:spTree>
    <p:extLst>
      <p:ext uri="{BB962C8B-B14F-4D97-AF65-F5344CB8AC3E}">
        <p14:creationId xmlns:p14="http://schemas.microsoft.com/office/powerpoint/2010/main" val="30966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B73F-FA99-4D5B-924F-EC536B311C03}"/>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9ED01E8C-6BE8-45CC-9381-79A3B886C97D}"/>
              </a:ext>
            </a:extLst>
          </p:cNvPr>
          <p:cNvSpPr>
            <a:spLocks noGrp="1"/>
          </p:cNvSpPr>
          <p:nvPr>
            <p:ph idx="1"/>
          </p:nvPr>
        </p:nvSpPr>
        <p:spPr/>
        <p:txBody>
          <a:bodyPr/>
          <a:lstStyle/>
          <a:p>
            <a:pPr algn="ctr"/>
            <a:r>
              <a:rPr lang="en-US" dirty="0"/>
              <a:t> </a:t>
            </a:r>
            <a:r>
              <a:rPr lang="en-IN" sz="2200" dirty="0"/>
              <a:t>Introducing :- </a:t>
            </a:r>
          </a:p>
          <a:p>
            <a:pPr algn="ctr"/>
            <a:r>
              <a:rPr lang="en-US" sz="2200" b="1" dirty="0" err="1">
                <a:latin typeface="Times New Roman" panose="02020603050405020304" pitchFamily="18" charset="0"/>
                <a:cs typeface="Times New Roman" panose="02020603050405020304" pitchFamily="18" charset="0"/>
              </a:rPr>
              <a:t>Renerzie</a:t>
            </a:r>
            <a:endParaRPr lang="en-US" sz="2200" b="1" dirty="0">
              <a:latin typeface="Times New Roman" panose="02020603050405020304" pitchFamily="18" charset="0"/>
              <a:cs typeface="Times New Roman" panose="02020603050405020304" pitchFamily="18" charset="0"/>
            </a:endParaRPr>
          </a:p>
          <a:p>
            <a:r>
              <a:rPr lang="en-US" sz="2200" dirty="0">
                <a:cs typeface="Times New Roman" panose="02020603050405020304" pitchFamily="18" charset="0"/>
              </a:rPr>
              <a:t>An AI model which takes in user data and suggests the best energy efficient alternative to them using a widely used Machine learning technique Collaborative filtering</a:t>
            </a:r>
          </a:p>
          <a:p>
            <a:r>
              <a:rPr lang="en-US" dirty="0">
                <a:cs typeface="Times New Roman" panose="02020603050405020304" pitchFamily="18" charset="0"/>
              </a:rPr>
              <a:t> A recommendation system is a tool that helps customers to make a decision by suggesting products that are most relevant to their interests and preferences.</a:t>
            </a:r>
          </a:p>
        </p:txBody>
      </p:sp>
    </p:spTree>
    <p:extLst>
      <p:ext uri="{BB962C8B-B14F-4D97-AF65-F5344CB8AC3E}">
        <p14:creationId xmlns:p14="http://schemas.microsoft.com/office/powerpoint/2010/main" val="381010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0FF6-532C-408C-9E49-156B7054D17D}"/>
              </a:ext>
            </a:extLst>
          </p:cNvPr>
          <p:cNvSpPr>
            <a:spLocks noGrp="1"/>
          </p:cNvSpPr>
          <p:nvPr>
            <p:ph type="title"/>
          </p:nvPr>
        </p:nvSpPr>
        <p:spPr>
          <a:xfrm>
            <a:off x="457200" y="594359"/>
            <a:ext cx="3200400" cy="635351"/>
          </a:xfrm>
        </p:spPr>
        <p:txBody>
          <a:bodyPr/>
          <a:lstStyle/>
          <a:p>
            <a:r>
              <a:rPr lang="en-US" dirty="0" err="1"/>
              <a:t>Renerzie</a:t>
            </a:r>
            <a:endParaRPr lang="en-IN" dirty="0"/>
          </a:p>
        </p:txBody>
      </p:sp>
      <p:sp>
        <p:nvSpPr>
          <p:cNvPr id="3" name="Content Placeholder 2">
            <a:extLst>
              <a:ext uri="{FF2B5EF4-FFF2-40B4-BE49-F238E27FC236}">
                <a16:creationId xmlns:a16="http://schemas.microsoft.com/office/drawing/2014/main" id="{AB452B56-63BE-47E1-9183-D98AE3E72CD6}"/>
              </a:ext>
            </a:extLst>
          </p:cNvPr>
          <p:cNvSpPr>
            <a:spLocks noGrp="1"/>
          </p:cNvSpPr>
          <p:nvPr>
            <p:ph idx="1"/>
          </p:nvPr>
        </p:nvSpPr>
        <p:spPr>
          <a:xfrm>
            <a:off x="4114800" y="0"/>
            <a:ext cx="8077200" cy="6858000"/>
          </a:xfrm>
        </p:spPr>
        <p:txBody>
          <a:bodyPr/>
          <a:lstStyle/>
          <a:p>
            <a:r>
              <a:rPr lang="en-US" dirty="0"/>
              <a:t>User A</a:t>
            </a:r>
            <a:endParaRPr lang="en-IN" dirty="0"/>
          </a:p>
        </p:txBody>
      </p:sp>
      <p:sp>
        <p:nvSpPr>
          <p:cNvPr id="4" name="Text Placeholder 3">
            <a:extLst>
              <a:ext uri="{FF2B5EF4-FFF2-40B4-BE49-F238E27FC236}">
                <a16:creationId xmlns:a16="http://schemas.microsoft.com/office/drawing/2014/main" id="{E2CC3F5E-5C1F-4AFE-88B3-5270904E45FA}"/>
              </a:ext>
            </a:extLst>
          </p:cNvPr>
          <p:cNvSpPr>
            <a:spLocks noGrp="1"/>
          </p:cNvSpPr>
          <p:nvPr>
            <p:ph type="body" sz="half" idx="2"/>
          </p:nvPr>
        </p:nvSpPr>
        <p:spPr>
          <a:xfrm>
            <a:off x="457200" y="1229710"/>
            <a:ext cx="3200400" cy="5075494"/>
          </a:xfrm>
        </p:spPr>
        <p:txBody>
          <a:bodyPr>
            <a:normAutofit/>
          </a:bodyPr>
          <a:lstStyle/>
          <a:p>
            <a:r>
              <a:rPr lang="en-US" sz="1800" dirty="0"/>
              <a:t>In the present day, with the abundance of electronic devices in the market, choosing the right product has become a daunting task. One such device is a LED TV, where customers are faced with an overwhelming number of options with different features and price points.</a:t>
            </a:r>
          </a:p>
          <a:p>
            <a:r>
              <a:rPr lang="en-US" sz="1800" dirty="0"/>
              <a:t>Let us look into  the case of a LED TV recommendation system, it would analyze the electric bill and hours per day of use for different users and make recommendations based on that data.</a:t>
            </a:r>
            <a:endParaRPr lang="en-IN" sz="1800" dirty="0"/>
          </a:p>
        </p:txBody>
      </p:sp>
      <p:sp>
        <p:nvSpPr>
          <p:cNvPr id="5" name="Rectangle: Rounded Corners 4">
            <a:extLst>
              <a:ext uri="{FF2B5EF4-FFF2-40B4-BE49-F238E27FC236}">
                <a16:creationId xmlns:a16="http://schemas.microsoft.com/office/drawing/2014/main" id="{0D0B2D46-E3AB-417C-B177-486BCA4209DE}"/>
              </a:ext>
            </a:extLst>
          </p:cNvPr>
          <p:cNvSpPr/>
          <p:nvPr/>
        </p:nvSpPr>
        <p:spPr>
          <a:xfrm>
            <a:off x="7423773" y="2581295"/>
            <a:ext cx="2478340" cy="1442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a:t>
            </a:r>
            <a:endParaRPr lang="en-IN" dirty="0"/>
          </a:p>
        </p:txBody>
      </p:sp>
      <p:grpSp>
        <p:nvGrpSpPr>
          <p:cNvPr id="47" name="Group 46">
            <a:extLst>
              <a:ext uri="{FF2B5EF4-FFF2-40B4-BE49-F238E27FC236}">
                <a16:creationId xmlns:a16="http://schemas.microsoft.com/office/drawing/2014/main" id="{E6F8017F-21DF-49E4-8F96-8D8366FA3124}"/>
              </a:ext>
            </a:extLst>
          </p:cNvPr>
          <p:cNvGrpSpPr/>
          <p:nvPr/>
        </p:nvGrpSpPr>
        <p:grpSpPr>
          <a:xfrm>
            <a:off x="4925727" y="1818355"/>
            <a:ext cx="2469275" cy="1732980"/>
            <a:chOff x="4252746" y="2855689"/>
            <a:chExt cx="2469275" cy="1732980"/>
          </a:xfrm>
        </p:grpSpPr>
        <p:cxnSp>
          <p:nvCxnSpPr>
            <p:cNvPr id="21" name="Connector: Curved 20">
              <a:extLst>
                <a:ext uri="{FF2B5EF4-FFF2-40B4-BE49-F238E27FC236}">
                  <a16:creationId xmlns:a16="http://schemas.microsoft.com/office/drawing/2014/main" id="{75673C88-FD7A-43DF-9BA5-5E2AB840B67C}"/>
                </a:ext>
              </a:extLst>
            </p:cNvPr>
            <p:cNvCxnSpPr>
              <a:cxnSpLocks/>
            </p:cNvCxnSpPr>
            <p:nvPr/>
          </p:nvCxnSpPr>
          <p:spPr>
            <a:xfrm>
              <a:off x="4533767" y="3351076"/>
              <a:ext cx="2188254" cy="123759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Flowchart: Process 35">
              <a:extLst>
                <a:ext uri="{FF2B5EF4-FFF2-40B4-BE49-F238E27FC236}">
                  <a16:creationId xmlns:a16="http://schemas.microsoft.com/office/drawing/2014/main" id="{53F0AA3F-E825-4507-80D1-D3F16EDDCC3A}"/>
                </a:ext>
              </a:extLst>
            </p:cNvPr>
            <p:cNvSpPr/>
            <p:nvPr/>
          </p:nvSpPr>
          <p:spPr>
            <a:xfrm>
              <a:off x="4252746" y="2855689"/>
              <a:ext cx="1024758"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Locality</a:t>
              </a:r>
              <a:endParaRPr lang="en-IN" sz="1600" dirty="0"/>
            </a:p>
          </p:txBody>
        </p:sp>
      </p:grpSp>
      <p:grpSp>
        <p:nvGrpSpPr>
          <p:cNvPr id="46" name="Group 45">
            <a:extLst>
              <a:ext uri="{FF2B5EF4-FFF2-40B4-BE49-F238E27FC236}">
                <a16:creationId xmlns:a16="http://schemas.microsoft.com/office/drawing/2014/main" id="{AF6FE6DD-968C-4979-841C-166D83FFCFB7}"/>
              </a:ext>
            </a:extLst>
          </p:cNvPr>
          <p:cNvGrpSpPr/>
          <p:nvPr/>
        </p:nvGrpSpPr>
        <p:grpSpPr>
          <a:xfrm>
            <a:off x="5475023" y="991158"/>
            <a:ext cx="2013597" cy="1673214"/>
            <a:chOff x="4765574" y="2019859"/>
            <a:chExt cx="1878559" cy="1864531"/>
          </a:xfrm>
        </p:grpSpPr>
        <p:cxnSp>
          <p:nvCxnSpPr>
            <p:cNvPr id="23" name="Connector: Curved 22">
              <a:extLst>
                <a:ext uri="{FF2B5EF4-FFF2-40B4-BE49-F238E27FC236}">
                  <a16:creationId xmlns:a16="http://schemas.microsoft.com/office/drawing/2014/main" id="{DDF722FC-3E3C-4351-80AE-3E47B1BE16C7}"/>
                </a:ext>
              </a:extLst>
            </p:cNvPr>
            <p:cNvCxnSpPr/>
            <p:nvPr/>
          </p:nvCxnSpPr>
          <p:spPr>
            <a:xfrm rot="16200000" flipH="1">
              <a:off x="5487338" y="2727595"/>
              <a:ext cx="1178473" cy="113511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Flowchart: Process 36">
              <a:extLst>
                <a:ext uri="{FF2B5EF4-FFF2-40B4-BE49-F238E27FC236}">
                  <a16:creationId xmlns:a16="http://schemas.microsoft.com/office/drawing/2014/main" id="{88493586-3A5B-458E-9BC2-A90045A51B68}"/>
                </a:ext>
              </a:extLst>
            </p:cNvPr>
            <p:cNvSpPr/>
            <p:nvPr/>
          </p:nvSpPr>
          <p:spPr>
            <a:xfrm>
              <a:off x="4765574" y="2019859"/>
              <a:ext cx="1024758"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Monthly bill </a:t>
              </a:r>
              <a:endParaRPr lang="en-IN" dirty="0"/>
            </a:p>
          </p:txBody>
        </p:sp>
      </p:grpSp>
      <p:grpSp>
        <p:nvGrpSpPr>
          <p:cNvPr id="45" name="Group 44">
            <a:extLst>
              <a:ext uri="{FF2B5EF4-FFF2-40B4-BE49-F238E27FC236}">
                <a16:creationId xmlns:a16="http://schemas.microsoft.com/office/drawing/2014/main" id="{41DE35FC-CFF9-4DCE-A7BD-81EFCF298DFD}"/>
              </a:ext>
            </a:extLst>
          </p:cNvPr>
          <p:cNvGrpSpPr/>
          <p:nvPr/>
        </p:nvGrpSpPr>
        <p:grpSpPr>
          <a:xfrm>
            <a:off x="7510167" y="892718"/>
            <a:ext cx="2750294" cy="1688577"/>
            <a:chOff x="7465761" y="594359"/>
            <a:chExt cx="3704896" cy="2257596"/>
          </a:xfrm>
        </p:grpSpPr>
        <p:cxnSp>
          <p:nvCxnSpPr>
            <p:cNvPr id="25" name="Connector: Curved 24">
              <a:extLst>
                <a:ext uri="{FF2B5EF4-FFF2-40B4-BE49-F238E27FC236}">
                  <a16:creationId xmlns:a16="http://schemas.microsoft.com/office/drawing/2014/main" id="{E1E3BFA0-C9E2-4E80-B766-2EE5E60DCD8B}"/>
                </a:ext>
              </a:extLst>
            </p:cNvPr>
            <p:cNvCxnSpPr>
              <a:cxnSpLocks/>
            </p:cNvCxnSpPr>
            <p:nvPr/>
          </p:nvCxnSpPr>
          <p:spPr>
            <a:xfrm rot="16200000" flipH="1">
              <a:off x="7394271" y="1891617"/>
              <a:ext cx="1622243" cy="29842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Curved 26">
              <a:extLst>
                <a:ext uri="{FF2B5EF4-FFF2-40B4-BE49-F238E27FC236}">
                  <a16:creationId xmlns:a16="http://schemas.microsoft.com/office/drawing/2014/main" id="{3D3F41FB-87BB-4B87-B90A-6404FA2D5D0F}"/>
                </a:ext>
              </a:extLst>
            </p:cNvPr>
            <p:cNvCxnSpPr>
              <a:cxnSpLocks/>
              <a:endCxn id="5" idx="0"/>
            </p:cNvCxnSpPr>
            <p:nvPr/>
          </p:nvCxnSpPr>
          <p:spPr>
            <a:xfrm rot="16200000" flipH="1">
              <a:off x="8120431" y="1953731"/>
              <a:ext cx="1622245" cy="174203"/>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Connector: Curved 32">
              <a:extLst>
                <a:ext uri="{FF2B5EF4-FFF2-40B4-BE49-F238E27FC236}">
                  <a16:creationId xmlns:a16="http://schemas.microsoft.com/office/drawing/2014/main" id="{10CAAFD6-CD49-4360-95A3-9EFD01B7EFC9}"/>
                </a:ext>
              </a:extLst>
            </p:cNvPr>
            <p:cNvCxnSpPr>
              <a:cxnSpLocks/>
            </p:cNvCxnSpPr>
            <p:nvPr/>
          </p:nvCxnSpPr>
          <p:spPr>
            <a:xfrm rot="5400000">
              <a:off x="9245823" y="1834422"/>
              <a:ext cx="1406253" cy="628809"/>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Flowchart: Process 37">
              <a:extLst>
                <a:ext uri="{FF2B5EF4-FFF2-40B4-BE49-F238E27FC236}">
                  <a16:creationId xmlns:a16="http://schemas.microsoft.com/office/drawing/2014/main" id="{F069F439-1ED3-4032-9BED-7A70F8230604}"/>
                </a:ext>
              </a:extLst>
            </p:cNvPr>
            <p:cNvSpPr/>
            <p:nvPr/>
          </p:nvSpPr>
          <p:spPr>
            <a:xfrm>
              <a:off x="7465761" y="608939"/>
              <a:ext cx="1024758"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Hours/</a:t>
              </a:r>
            </a:p>
            <a:p>
              <a:pPr algn="ctr"/>
              <a:r>
                <a:rPr lang="en-US" sz="1000" dirty="0"/>
                <a:t>day run</a:t>
              </a:r>
              <a:endParaRPr lang="en-IN" sz="1000" dirty="0"/>
            </a:p>
            <a:p>
              <a:pPr algn="ctr"/>
              <a:endParaRPr lang="en-IN" sz="1000" dirty="0"/>
            </a:p>
          </p:txBody>
        </p:sp>
        <p:sp>
          <p:nvSpPr>
            <p:cNvPr id="39" name="Flowchart: Process 38">
              <a:extLst>
                <a:ext uri="{FF2B5EF4-FFF2-40B4-BE49-F238E27FC236}">
                  <a16:creationId xmlns:a16="http://schemas.microsoft.com/office/drawing/2014/main" id="{FC507AAF-06DB-47F2-ACE5-1F8F6B0CFDFB}"/>
                </a:ext>
              </a:extLst>
            </p:cNvPr>
            <p:cNvSpPr/>
            <p:nvPr/>
          </p:nvSpPr>
          <p:spPr>
            <a:xfrm>
              <a:off x="8714653" y="594359"/>
              <a:ext cx="1024758"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Model</a:t>
              </a:r>
              <a:endParaRPr lang="en-IN" sz="1000" dirty="0"/>
            </a:p>
          </p:txBody>
        </p:sp>
        <p:sp>
          <p:nvSpPr>
            <p:cNvPr id="40" name="Flowchart: Process 39">
              <a:extLst>
                <a:ext uri="{FF2B5EF4-FFF2-40B4-BE49-F238E27FC236}">
                  <a16:creationId xmlns:a16="http://schemas.microsoft.com/office/drawing/2014/main" id="{50C63E07-97E9-4508-9747-23398D073A7B}"/>
                </a:ext>
              </a:extLst>
            </p:cNvPr>
            <p:cNvSpPr/>
            <p:nvPr/>
          </p:nvSpPr>
          <p:spPr>
            <a:xfrm>
              <a:off x="10145899" y="837539"/>
              <a:ext cx="1024758"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Hours /day standby</a:t>
              </a:r>
              <a:endParaRPr lang="en-IN" sz="1000" dirty="0"/>
            </a:p>
            <a:p>
              <a:pPr algn="ctr"/>
              <a:endParaRPr lang="en-IN" sz="1000" dirty="0"/>
            </a:p>
          </p:txBody>
        </p:sp>
      </p:grpSp>
      <p:grpSp>
        <p:nvGrpSpPr>
          <p:cNvPr id="50" name="Group 49">
            <a:extLst>
              <a:ext uri="{FF2B5EF4-FFF2-40B4-BE49-F238E27FC236}">
                <a16:creationId xmlns:a16="http://schemas.microsoft.com/office/drawing/2014/main" id="{1EBE427D-D944-4B32-8C03-AEDA9931AA5B}"/>
              </a:ext>
            </a:extLst>
          </p:cNvPr>
          <p:cNvGrpSpPr/>
          <p:nvPr/>
        </p:nvGrpSpPr>
        <p:grpSpPr>
          <a:xfrm>
            <a:off x="6096000" y="4039329"/>
            <a:ext cx="5638800" cy="1539108"/>
            <a:chOff x="5833150" y="4150272"/>
            <a:chExt cx="5638800" cy="1539108"/>
          </a:xfrm>
        </p:grpSpPr>
        <p:cxnSp>
          <p:nvCxnSpPr>
            <p:cNvPr id="35" name="Connector: Curved 34">
              <a:extLst>
                <a:ext uri="{FF2B5EF4-FFF2-40B4-BE49-F238E27FC236}">
                  <a16:creationId xmlns:a16="http://schemas.microsoft.com/office/drawing/2014/main" id="{36B79786-AFF4-40CA-976B-3FE95EB735BF}"/>
                </a:ext>
              </a:extLst>
            </p:cNvPr>
            <p:cNvCxnSpPr/>
            <p:nvPr/>
          </p:nvCxnSpPr>
          <p:spPr>
            <a:xfrm rot="16200000" flipH="1">
              <a:off x="8077856" y="4246836"/>
              <a:ext cx="863162" cy="67003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Flowchart: Process 40">
              <a:extLst>
                <a:ext uri="{FF2B5EF4-FFF2-40B4-BE49-F238E27FC236}">
                  <a16:creationId xmlns:a16="http://schemas.microsoft.com/office/drawing/2014/main" id="{0B1B1B3D-0A41-452E-BAAD-37745E50148A}"/>
                </a:ext>
              </a:extLst>
            </p:cNvPr>
            <p:cNvSpPr/>
            <p:nvPr/>
          </p:nvSpPr>
          <p:spPr>
            <a:xfrm>
              <a:off x="5833150" y="5027226"/>
              <a:ext cx="5638800" cy="6621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TV1					TV2					TV3</a:t>
              </a:r>
              <a:endParaRPr lang="en-IN" dirty="0"/>
            </a:p>
          </p:txBody>
        </p:sp>
      </p:grpSp>
      <p:sp>
        <p:nvSpPr>
          <p:cNvPr id="49" name="Rectangle 48">
            <a:extLst>
              <a:ext uri="{FF2B5EF4-FFF2-40B4-BE49-F238E27FC236}">
                <a16:creationId xmlns:a16="http://schemas.microsoft.com/office/drawing/2014/main" id="{7C160E7F-CD01-4D3F-AB34-A766C0430C9A}"/>
              </a:ext>
            </a:extLst>
          </p:cNvPr>
          <p:cNvSpPr/>
          <p:nvPr/>
        </p:nvSpPr>
        <p:spPr>
          <a:xfrm>
            <a:off x="7173311" y="594359"/>
            <a:ext cx="3263462" cy="1279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D8C6F942-3A52-4426-9C6D-3F4F73E903E0}"/>
              </a:ext>
            </a:extLst>
          </p:cNvPr>
          <p:cNvSpPr/>
          <p:nvPr/>
        </p:nvSpPr>
        <p:spPr>
          <a:xfrm>
            <a:off x="8270886" y="313300"/>
            <a:ext cx="2165887" cy="362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Previous TV Data</a:t>
            </a:r>
            <a:endParaRPr lang="en-IN" sz="1400" dirty="0"/>
          </a:p>
          <a:p>
            <a:pPr algn="ctr"/>
            <a:endParaRPr lang="en-IN" sz="1400" dirty="0"/>
          </a:p>
        </p:txBody>
      </p:sp>
    </p:spTree>
    <p:extLst>
      <p:ext uri="{BB962C8B-B14F-4D97-AF65-F5344CB8AC3E}">
        <p14:creationId xmlns:p14="http://schemas.microsoft.com/office/powerpoint/2010/main" val="52511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7F2C-72BA-44C3-831F-F19EF912CC17}"/>
              </a:ext>
            </a:extLst>
          </p:cNvPr>
          <p:cNvSpPr>
            <a:spLocks noGrp="1"/>
          </p:cNvSpPr>
          <p:nvPr>
            <p:ph type="title"/>
          </p:nvPr>
        </p:nvSpPr>
        <p:spPr>
          <a:xfrm>
            <a:off x="457200" y="594359"/>
            <a:ext cx="3200400" cy="603820"/>
          </a:xfrm>
        </p:spPr>
        <p:txBody>
          <a:bodyPr/>
          <a:lstStyle/>
          <a:p>
            <a:r>
              <a:rPr lang="en-US" dirty="0"/>
              <a:t>How it Works?</a:t>
            </a:r>
            <a:endParaRPr lang="en-IN" dirty="0"/>
          </a:p>
        </p:txBody>
      </p:sp>
      <p:pic>
        <p:nvPicPr>
          <p:cNvPr id="11" name="Content Placeholder 10">
            <a:extLst>
              <a:ext uri="{FF2B5EF4-FFF2-40B4-BE49-F238E27FC236}">
                <a16:creationId xmlns:a16="http://schemas.microsoft.com/office/drawing/2014/main" id="{48C30B30-216F-42CE-AC3F-36C2DAFF93B7}"/>
              </a:ext>
            </a:extLst>
          </p:cNvPr>
          <p:cNvPicPr>
            <a:picLocks noGrp="1" noChangeAspect="1"/>
          </p:cNvPicPr>
          <p:nvPr>
            <p:ph idx="1"/>
          </p:nvPr>
        </p:nvPicPr>
        <p:blipFill>
          <a:blip r:embed="rId2"/>
          <a:stretch>
            <a:fillRect/>
          </a:stretch>
        </p:blipFill>
        <p:spPr>
          <a:xfrm>
            <a:off x="4937234" y="1052659"/>
            <a:ext cx="6492875" cy="1485589"/>
          </a:xfrm>
        </p:spPr>
      </p:pic>
      <p:sp>
        <p:nvSpPr>
          <p:cNvPr id="4" name="Text Placeholder 3">
            <a:extLst>
              <a:ext uri="{FF2B5EF4-FFF2-40B4-BE49-F238E27FC236}">
                <a16:creationId xmlns:a16="http://schemas.microsoft.com/office/drawing/2014/main" id="{B1F3980E-14B8-4093-91AE-98316560808B}"/>
              </a:ext>
            </a:extLst>
          </p:cNvPr>
          <p:cNvSpPr>
            <a:spLocks noGrp="1"/>
          </p:cNvSpPr>
          <p:nvPr>
            <p:ph type="body" sz="half" idx="2"/>
          </p:nvPr>
        </p:nvSpPr>
        <p:spPr>
          <a:xfrm>
            <a:off x="457200" y="1198179"/>
            <a:ext cx="3200400" cy="5107025"/>
          </a:xfrm>
        </p:spPr>
        <p:txBody>
          <a:bodyPr>
            <a:normAutofit/>
          </a:bodyPr>
          <a:lstStyle/>
          <a:p>
            <a:r>
              <a:rPr lang="en-US" sz="2000" dirty="0"/>
              <a:t>As I have mentioned before, the core principal by which </a:t>
            </a:r>
            <a:r>
              <a:rPr lang="en-US" sz="2000" dirty="0" err="1"/>
              <a:t>renergzie</a:t>
            </a:r>
            <a:r>
              <a:rPr lang="en-US" sz="2000" dirty="0"/>
              <a:t> works with is collaborative filtering.</a:t>
            </a:r>
          </a:p>
          <a:p>
            <a:r>
              <a:rPr lang="en-US" sz="2000" dirty="0"/>
              <a:t>In Collaborative Filtering, we tend to find similar users and recommend what similar users like. In this type of recommendation system, we don’t use the features of the item to recommend it, rather we classify the users into the clusters of similar types, and recommend each user according to the preference of its cluster. </a:t>
            </a:r>
            <a:endParaRPr lang="en-IN" sz="2000" dirty="0"/>
          </a:p>
        </p:txBody>
      </p:sp>
      <p:sp>
        <p:nvSpPr>
          <p:cNvPr id="13" name="TextBox 12">
            <a:extLst>
              <a:ext uri="{FF2B5EF4-FFF2-40B4-BE49-F238E27FC236}">
                <a16:creationId xmlns:a16="http://schemas.microsoft.com/office/drawing/2014/main" id="{E1060658-9E8C-4907-8B49-BD8900A3E01B}"/>
              </a:ext>
            </a:extLst>
          </p:cNvPr>
          <p:cNvSpPr txBox="1"/>
          <p:nvPr/>
        </p:nvSpPr>
        <p:spPr>
          <a:xfrm>
            <a:off x="4879427" y="362607"/>
            <a:ext cx="6550682" cy="646331"/>
          </a:xfrm>
          <a:prstGeom prst="rect">
            <a:avLst/>
          </a:prstGeom>
          <a:noFill/>
        </p:spPr>
        <p:txBody>
          <a:bodyPr wrap="square" rtlCol="0">
            <a:spAutoFit/>
          </a:bodyPr>
          <a:lstStyle/>
          <a:p>
            <a:r>
              <a:rPr lang="en-US" dirty="0"/>
              <a:t>A simple example of the movie recommendation system will help us in explaining:</a:t>
            </a:r>
            <a:endParaRPr lang="en-IN" dirty="0"/>
          </a:p>
        </p:txBody>
      </p:sp>
    </p:spTree>
    <p:extLst>
      <p:ext uri="{BB962C8B-B14F-4D97-AF65-F5344CB8AC3E}">
        <p14:creationId xmlns:p14="http://schemas.microsoft.com/office/powerpoint/2010/main" val="2919202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50157-0FBF-4628-8F25-DC79D04BFCA2}"/>
              </a:ext>
            </a:extLst>
          </p:cNvPr>
          <p:cNvSpPr/>
          <p:nvPr/>
        </p:nvSpPr>
        <p:spPr>
          <a:xfrm>
            <a:off x="315310" y="173421"/>
            <a:ext cx="2617076" cy="17657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US" dirty="0"/>
              <a:t>How </a:t>
            </a:r>
            <a:r>
              <a:rPr lang="en-US" dirty="0" err="1"/>
              <a:t>Renerzie</a:t>
            </a:r>
            <a:r>
              <a:rPr lang="en-US" dirty="0"/>
              <a:t> takes the advantage</a:t>
            </a:r>
          </a:p>
          <a:p>
            <a:pPr algn="just"/>
            <a:r>
              <a:rPr lang="en-US" dirty="0"/>
              <a:t>of Collaborative   filtering</a:t>
            </a:r>
            <a:endParaRPr lang="en-IN" dirty="0"/>
          </a:p>
        </p:txBody>
      </p:sp>
      <p:sp>
        <p:nvSpPr>
          <p:cNvPr id="4" name="Flowchart: Process 3">
            <a:extLst>
              <a:ext uri="{FF2B5EF4-FFF2-40B4-BE49-F238E27FC236}">
                <a16:creationId xmlns:a16="http://schemas.microsoft.com/office/drawing/2014/main" id="{3C4C44FE-D454-40DB-BE99-C13E3D441786}"/>
              </a:ext>
            </a:extLst>
          </p:cNvPr>
          <p:cNvSpPr/>
          <p:nvPr/>
        </p:nvSpPr>
        <p:spPr>
          <a:xfrm>
            <a:off x="270641" y="2286000"/>
            <a:ext cx="3197773" cy="398867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just"/>
            <a:r>
              <a:rPr lang="en-US" b="1" dirty="0"/>
              <a:t>Locality:</a:t>
            </a:r>
          </a:p>
          <a:p>
            <a:pPr marL="285750" indent="-285750" algn="just">
              <a:buFont typeface="Arial" panose="020B0604020202020204" pitchFamily="34" charset="0"/>
              <a:buChar char="•"/>
            </a:pPr>
            <a:r>
              <a:rPr lang="en-US" b="1" dirty="0"/>
              <a:t>Same locality ensures the average monthly income of the people staying in that locality is more or less likely the same, giving the AI some </a:t>
            </a:r>
            <a:r>
              <a:rPr lang="en-US" b="1" dirty="0" err="1"/>
              <a:t>usefull</a:t>
            </a:r>
            <a:r>
              <a:rPr lang="en-US" b="1" dirty="0"/>
              <a:t> information about the user’s background</a:t>
            </a:r>
            <a:endParaRPr lang="en-IN" b="1" dirty="0"/>
          </a:p>
        </p:txBody>
      </p:sp>
      <p:sp>
        <p:nvSpPr>
          <p:cNvPr id="5" name="Flowchart: Process 4">
            <a:extLst>
              <a:ext uri="{FF2B5EF4-FFF2-40B4-BE49-F238E27FC236}">
                <a16:creationId xmlns:a16="http://schemas.microsoft.com/office/drawing/2014/main" id="{75900B3E-5C83-4660-869F-D368C3CB1F11}"/>
              </a:ext>
            </a:extLst>
          </p:cNvPr>
          <p:cNvSpPr/>
          <p:nvPr/>
        </p:nvSpPr>
        <p:spPr>
          <a:xfrm>
            <a:off x="3783724" y="2286000"/>
            <a:ext cx="3197773" cy="398867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just"/>
            <a:r>
              <a:rPr lang="en-US" b="1" dirty="0"/>
              <a:t>Monthly Bill :</a:t>
            </a:r>
          </a:p>
          <a:p>
            <a:pPr marL="285750" indent="-285750" algn="just">
              <a:buFont typeface="Arial" panose="020B0604020202020204" pitchFamily="34" charset="0"/>
              <a:buChar char="•"/>
            </a:pPr>
            <a:r>
              <a:rPr lang="en-US" b="1" dirty="0"/>
              <a:t> Suggestion is made by taking the weighted average of the electric bill and hours per day of use of similar users, where the weights are the similarities between the given user and the other users.</a:t>
            </a:r>
          </a:p>
        </p:txBody>
      </p:sp>
      <p:sp>
        <p:nvSpPr>
          <p:cNvPr id="6" name="Flowchart: Process 5">
            <a:extLst>
              <a:ext uri="{FF2B5EF4-FFF2-40B4-BE49-F238E27FC236}">
                <a16:creationId xmlns:a16="http://schemas.microsoft.com/office/drawing/2014/main" id="{79139CA5-1178-4F7F-A637-BE47D3C8FC9E}"/>
              </a:ext>
            </a:extLst>
          </p:cNvPr>
          <p:cNvSpPr/>
          <p:nvPr/>
        </p:nvSpPr>
        <p:spPr>
          <a:xfrm>
            <a:off x="7296807" y="2286000"/>
            <a:ext cx="3197773" cy="398867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just"/>
            <a:r>
              <a:rPr lang="en-US" b="1" dirty="0"/>
              <a:t>Previous set data:</a:t>
            </a:r>
          </a:p>
          <a:p>
            <a:pPr marL="285750" indent="-285750" algn="just">
              <a:buFont typeface="Arial" panose="020B0604020202020204" pitchFamily="34" charset="0"/>
              <a:buChar char="•"/>
            </a:pPr>
            <a:r>
              <a:rPr lang="en-US" b="1" dirty="0"/>
              <a:t>The number of hours run per day</a:t>
            </a:r>
          </a:p>
          <a:p>
            <a:pPr marL="285750" indent="-285750" algn="just">
              <a:buFont typeface="Arial" panose="020B0604020202020204" pitchFamily="34" charset="0"/>
              <a:buChar char="•"/>
            </a:pPr>
            <a:r>
              <a:rPr lang="en-US" b="1" dirty="0"/>
              <a:t>The number of hours the TV set was on standby</a:t>
            </a:r>
          </a:p>
          <a:p>
            <a:pPr marL="285750" indent="-285750" algn="just">
              <a:buFont typeface="Arial" panose="020B0604020202020204" pitchFamily="34" charset="0"/>
              <a:buChar char="•"/>
            </a:pPr>
            <a:r>
              <a:rPr lang="en-US" b="1" dirty="0"/>
              <a:t>This information helps the ai to calculate the approximately monthly bill their previous set takes in </a:t>
            </a:r>
            <a:endParaRPr lang="en-IN" b="1" dirty="0"/>
          </a:p>
        </p:txBody>
      </p:sp>
    </p:spTree>
    <p:extLst>
      <p:ext uri="{BB962C8B-B14F-4D97-AF65-F5344CB8AC3E}">
        <p14:creationId xmlns:p14="http://schemas.microsoft.com/office/powerpoint/2010/main" val="161904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9D94-3E63-4D6C-925F-228F4730B505}"/>
              </a:ext>
            </a:extLst>
          </p:cNvPr>
          <p:cNvSpPr>
            <a:spLocks noGrp="1"/>
          </p:cNvSpPr>
          <p:nvPr>
            <p:ph type="title"/>
          </p:nvPr>
        </p:nvSpPr>
        <p:spPr/>
        <p:txBody>
          <a:bodyPr>
            <a:normAutofit fontScale="90000"/>
          </a:bodyPr>
          <a:lstStyle/>
          <a:p>
            <a:r>
              <a:rPr lang="en-US" dirty="0" err="1"/>
              <a:t>Similiarity</a:t>
            </a:r>
            <a:r>
              <a:rPr lang="en-US" dirty="0"/>
              <a:t> between </a:t>
            </a:r>
            <a:r>
              <a:rPr lang="en-US" dirty="0" err="1"/>
              <a:t>Renerzie</a:t>
            </a:r>
            <a:r>
              <a:rPr lang="en-US" dirty="0"/>
              <a:t> and conventional Collaborative filtering works for a movie recommendation</a:t>
            </a:r>
            <a:endParaRPr lang="en-IN" dirty="0"/>
          </a:p>
        </p:txBody>
      </p:sp>
      <p:sp>
        <p:nvSpPr>
          <p:cNvPr id="3" name="Text Placeholder 2">
            <a:extLst>
              <a:ext uri="{FF2B5EF4-FFF2-40B4-BE49-F238E27FC236}">
                <a16:creationId xmlns:a16="http://schemas.microsoft.com/office/drawing/2014/main" id="{55757956-70E5-419D-84A6-0C5CA93D2072}"/>
              </a:ext>
            </a:extLst>
          </p:cNvPr>
          <p:cNvSpPr>
            <a:spLocks noGrp="1"/>
          </p:cNvSpPr>
          <p:nvPr>
            <p:ph type="body" idx="1"/>
          </p:nvPr>
        </p:nvSpPr>
        <p:spPr/>
        <p:txBody>
          <a:bodyPr/>
          <a:lstStyle/>
          <a:p>
            <a:r>
              <a:rPr lang="en-US" dirty="0"/>
              <a:t>Movie recommendation system	</a:t>
            </a:r>
            <a:endParaRPr lang="en-IN" dirty="0"/>
          </a:p>
        </p:txBody>
      </p:sp>
      <p:sp>
        <p:nvSpPr>
          <p:cNvPr id="4" name="Content Placeholder 3">
            <a:extLst>
              <a:ext uri="{FF2B5EF4-FFF2-40B4-BE49-F238E27FC236}">
                <a16:creationId xmlns:a16="http://schemas.microsoft.com/office/drawing/2014/main" id="{3B24910A-DF24-4974-857B-29E7A886BA5F}"/>
              </a:ext>
            </a:extLst>
          </p:cNvPr>
          <p:cNvSpPr>
            <a:spLocks noGrp="1"/>
          </p:cNvSpPr>
          <p:nvPr>
            <p:ph sz="half" idx="2"/>
          </p:nvPr>
        </p:nvSpPr>
        <p:spPr/>
        <p:txBody>
          <a:bodyPr/>
          <a:lstStyle/>
          <a:p>
            <a:pPr>
              <a:buFont typeface="Arial" panose="020B0604020202020204" pitchFamily="34" charset="0"/>
              <a:buChar char="•"/>
            </a:pPr>
            <a:r>
              <a:rPr lang="en-US" dirty="0"/>
              <a:t>Recommend users the items which are liked by the users of similar interest domain.</a:t>
            </a:r>
          </a:p>
          <a:p>
            <a:pPr>
              <a:buFont typeface="Arial" panose="020B0604020202020204" pitchFamily="34" charset="0"/>
              <a:buChar char="•"/>
            </a:pPr>
            <a:r>
              <a:rPr lang="en-US" dirty="0"/>
              <a:t>The rating  which the users give to movie becomes the basis of comparisons</a:t>
            </a:r>
          </a:p>
          <a:p>
            <a:pPr>
              <a:buFont typeface="Arial" panose="020B0604020202020204" pitchFamily="34" charset="0"/>
              <a:buChar char="•"/>
            </a:pPr>
            <a:endParaRPr lang="en-IN" dirty="0"/>
          </a:p>
        </p:txBody>
      </p:sp>
      <p:sp>
        <p:nvSpPr>
          <p:cNvPr id="5" name="Text Placeholder 4">
            <a:extLst>
              <a:ext uri="{FF2B5EF4-FFF2-40B4-BE49-F238E27FC236}">
                <a16:creationId xmlns:a16="http://schemas.microsoft.com/office/drawing/2014/main" id="{BDA2F549-2AF9-4984-8353-56C51A2E9117}"/>
              </a:ext>
            </a:extLst>
          </p:cNvPr>
          <p:cNvSpPr>
            <a:spLocks noGrp="1"/>
          </p:cNvSpPr>
          <p:nvPr>
            <p:ph type="body" sz="quarter" idx="3"/>
          </p:nvPr>
        </p:nvSpPr>
        <p:spPr/>
        <p:txBody>
          <a:bodyPr/>
          <a:lstStyle/>
          <a:p>
            <a:r>
              <a:rPr lang="en-US" dirty="0"/>
              <a:t>Tv set recommendation system(</a:t>
            </a:r>
            <a:r>
              <a:rPr lang="en-US" dirty="0" err="1"/>
              <a:t>Renerzie</a:t>
            </a:r>
            <a:r>
              <a:rPr lang="en-US" dirty="0"/>
              <a:t>)</a:t>
            </a:r>
            <a:endParaRPr lang="en-IN" dirty="0"/>
          </a:p>
        </p:txBody>
      </p:sp>
      <p:sp>
        <p:nvSpPr>
          <p:cNvPr id="6" name="Content Placeholder 5">
            <a:extLst>
              <a:ext uri="{FF2B5EF4-FFF2-40B4-BE49-F238E27FC236}">
                <a16:creationId xmlns:a16="http://schemas.microsoft.com/office/drawing/2014/main" id="{45150E48-A43C-4EF1-B3DF-3376B82EF58B}"/>
              </a:ext>
            </a:extLst>
          </p:cNvPr>
          <p:cNvSpPr>
            <a:spLocks noGrp="1"/>
          </p:cNvSpPr>
          <p:nvPr>
            <p:ph sz="quarter" idx="4"/>
          </p:nvPr>
        </p:nvSpPr>
        <p:spPr/>
        <p:txBody>
          <a:bodyPr/>
          <a:lstStyle/>
          <a:p>
            <a:pPr>
              <a:buFont typeface="Arial" panose="020B0604020202020204" pitchFamily="34" charset="0"/>
              <a:buChar char="•"/>
            </a:pPr>
            <a:r>
              <a:rPr lang="en-US" dirty="0"/>
              <a:t>The locality of the user ensures this that the TV which would be recommended by the AI while be tested and found beneficial by other users of their locality</a:t>
            </a:r>
          </a:p>
          <a:p>
            <a:pPr>
              <a:buFont typeface="Arial" panose="020B0604020202020204" pitchFamily="34" charset="0"/>
              <a:buChar char="•"/>
            </a:pPr>
            <a:r>
              <a:rPr lang="en-US" dirty="0"/>
              <a:t>Where as here the electric bill along with the hours run per day are normalize to give a score  which again becomes the basis of </a:t>
            </a:r>
            <a:r>
              <a:rPr lang="en-US" dirty="0" err="1"/>
              <a:t>comparision</a:t>
            </a:r>
            <a:endParaRPr lang="en-IN" dirty="0"/>
          </a:p>
        </p:txBody>
      </p:sp>
    </p:spTree>
    <p:extLst>
      <p:ext uri="{BB962C8B-B14F-4D97-AF65-F5344CB8AC3E}">
        <p14:creationId xmlns:p14="http://schemas.microsoft.com/office/powerpoint/2010/main" val="81987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A36B1F7-5712-45C8-A481-92DC19E7E0B3}"/>
              </a:ext>
            </a:extLst>
          </p:cNvPr>
          <p:cNvCxnSpPr/>
          <p:nvPr/>
        </p:nvCxnSpPr>
        <p:spPr>
          <a:xfrm>
            <a:off x="425665" y="993228"/>
            <a:ext cx="11351172"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E00FEF3-33F4-4803-961E-16AAC6BC3C74}"/>
              </a:ext>
            </a:extLst>
          </p:cNvPr>
          <p:cNvSpPr txBox="1"/>
          <p:nvPr/>
        </p:nvSpPr>
        <p:spPr>
          <a:xfrm>
            <a:off x="614855" y="331076"/>
            <a:ext cx="5481145" cy="400110"/>
          </a:xfrm>
          <a:prstGeom prst="rect">
            <a:avLst/>
          </a:prstGeom>
          <a:noFill/>
        </p:spPr>
        <p:txBody>
          <a:bodyPr wrap="square" rtlCol="0">
            <a:spAutoFit/>
          </a:bodyPr>
          <a:lstStyle/>
          <a:p>
            <a:r>
              <a:rPr lang="en-US" sz="2000" b="1" dirty="0">
                <a:latin typeface="+mj-lt"/>
              </a:rPr>
              <a:t>Benefits:-</a:t>
            </a:r>
            <a:endParaRPr lang="en-IN" sz="2000" b="1" dirty="0">
              <a:latin typeface="+mj-lt"/>
            </a:endParaRPr>
          </a:p>
        </p:txBody>
      </p:sp>
      <p:sp>
        <p:nvSpPr>
          <p:cNvPr id="5" name="TextBox 4">
            <a:extLst>
              <a:ext uri="{FF2B5EF4-FFF2-40B4-BE49-F238E27FC236}">
                <a16:creationId xmlns:a16="http://schemas.microsoft.com/office/drawing/2014/main" id="{DD29EBA1-F6E2-4CA1-BB75-442490CD870D}"/>
              </a:ext>
            </a:extLst>
          </p:cNvPr>
          <p:cNvSpPr txBox="1"/>
          <p:nvPr/>
        </p:nvSpPr>
        <p:spPr>
          <a:xfrm>
            <a:off x="299544" y="1340067"/>
            <a:ext cx="1202909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LED TV recommendation system has several benefits for both customers and manufacturers. For customers, the recommendation system makes it easier to find a TV that meets their needs and preferences by suggesting products that are similar to the ones they already use. This reduces the time and effort required to make a decision and increases the chances of finding a product that the customer will be satisfied with.</a:t>
            </a:r>
          </a:p>
          <a:p>
            <a:pPr marL="285750" indent="-285750">
              <a:buFont typeface="Arial" panose="020B0604020202020204" pitchFamily="34" charset="0"/>
              <a:buChar char="•"/>
            </a:pPr>
            <a:r>
              <a:rPr lang="en-US" dirty="0"/>
              <a:t>The analysis of energy consumption patterns provides additional benefits for customers. By providing recommendations on how to reduce energy consumption, the program can help customers save on their electric bills and reduce their carbon footprint.</a:t>
            </a:r>
          </a:p>
          <a:p>
            <a:pPr marL="285750" indent="-285750">
              <a:buFont typeface="Arial" panose="020B0604020202020204" pitchFamily="34" charset="0"/>
              <a:buChar char="•"/>
            </a:pPr>
            <a:r>
              <a:rPr lang="en-US" dirty="0"/>
              <a:t>For manufacturers, the recommendation system can help to increase sales by suggesting products to customers who are likely to be interested in them. Additionally, the data collected by the recommendation system can be used to gain insights into customer behavior and preferences, which can inform product development and marketing strategies.</a:t>
            </a:r>
            <a:endParaRPr lang="en-IN" dirty="0"/>
          </a:p>
        </p:txBody>
      </p:sp>
    </p:spTree>
    <p:extLst>
      <p:ext uri="{BB962C8B-B14F-4D97-AF65-F5344CB8AC3E}">
        <p14:creationId xmlns:p14="http://schemas.microsoft.com/office/powerpoint/2010/main" val="200085208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156</TotalTime>
  <Words>922</Words>
  <Application>Microsoft Office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Retrospect</vt:lpstr>
      <vt:lpstr>Recommendation system for Energy sustainable TV set using collaborative filtering</vt:lpstr>
      <vt:lpstr>Data Driven Decision and Optimization for Energy Consumption </vt:lpstr>
      <vt:lpstr>  Addressing the problem</vt:lpstr>
      <vt:lpstr>Solution</vt:lpstr>
      <vt:lpstr>Renerzie</vt:lpstr>
      <vt:lpstr>How it Works?</vt:lpstr>
      <vt:lpstr>PowerPoint Presentation</vt:lpstr>
      <vt:lpstr>Similiarity between Renerzie and conventional Collaborative filtering works for a movie recommendation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for Energy sustainable TV ser using collaborative filtering</dc:title>
  <dc:creator>Home</dc:creator>
  <cp:lastModifiedBy>Home</cp:lastModifiedBy>
  <cp:revision>19</cp:revision>
  <dcterms:created xsi:type="dcterms:W3CDTF">2023-02-03T03:51:13Z</dcterms:created>
  <dcterms:modified xsi:type="dcterms:W3CDTF">2023-02-03T16:30:29Z</dcterms:modified>
</cp:coreProperties>
</file>